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3" r:id="rId2"/>
    <p:sldId id="297" r:id="rId3"/>
    <p:sldId id="298" r:id="rId4"/>
    <p:sldId id="299" r:id="rId5"/>
    <p:sldId id="300" r:id="rId6"/>
    <p:sldId id="308" r:id="rId7"/>
    <p:sldId id="309" r:id="rId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FF7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2436" autoAdjust="0"/>
  </p:normalViewPr>
  <p:slideViewPr>
    <p:cSldViewPr snapToGrid="0">
      <p:cViewPr varScale="1">
        <p:scale>
          <a:sx n="114" d="100"/>
          <a:sy n="114" d="100"/>
        </p:scale>
        <p:origin x="5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2946346" cy="497838"/>
          </a:xfrm>
          <a:prstGeom prst="rect">
            <a:avLst/>
          </a:prstGeom>
        </p:spPr>
        <p:txBody>
          <a:bodyPr vert="horz" lIns="91727" tIns="45864" rIns="91727" bIns="4586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46" y="5"/>
            <a:ext cx="2946345" cy="497838"/>
          </a:xfrm>
          <a:prstGeom prst="rect">
            <a:avLst/>
          </a:prstGeom>
        </p:spPr>
        <p:txBody>
          <a:bodyPr vert="horz" lIns="91727" tIns="45864" rIns="91727" bIns="45864" rtlCol="0"/>
          <a:lstStyle>
            <a:lvl1pPr algn="r">
              <a:defRPr sz="1200"/>
            </a:lvl1pPr>
          </a:lstStyle>
          <a:p>
            <a:fld id="{ACCE77D3-33BC-4A21-AFF1-F5B73B674D36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7" tIns="45864" rIns="91727" bIns="4586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78613"/>
            <a:ext cx="5437822" cy="3908188"/>
          </a:xfrm>
          <a:prstGeom prst="rect">
            <a:avLst/>
          </a:prstGeom>
        </p:spPr>
        <p:txBody>
          <a:bodyPr vert="horz" lIns="91727" tIns="45864" rIns="91727" bIns="4586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30388"/>
            <a:ext cx="2946346" cy="497838"/>
          </a:xfrm>
          <a:prstGeom prst="rect">
            <a:avLst/>
          </a:prstGeom>
        </p:spPr>
        <p:txBody>
          <a:bodyPr vert="horz" lIns="91727" tIns="45864" rIns="91727" bIns="4586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46" y="9430388"/>
            <a:ext cx="2946345" cy="497838"/>
          </a:xfrm>
          <a:prstGeom prst="rect">
            <a:avLst/>
          </a:prstGeom>
        </p:spPr>
        <p:txBody>
          <a:bodyPr vert="horz" lIns="91727" tIns="45864" rIns="91727" bIns="45864" rtlCol="0" anchor="b"/>
          <a:lstStyle>
            <a:lvl1pPr algn="r">
              <a:defRPr sz="1200"/>
            </a:lvl1pPr>
          </a:lstStyle>
          <a:p>
            <a:fld id="{3318DF03-F176-45E7-8DDA-F59CF989BA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06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8DF03-F176-45E7-8DDA-F59CF989BA8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41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8DF03-F176-45E7-8DDA-F59CF989BA8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41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8DF03-F176-45E7-8DDA-F59CF989BA8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641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8DF03-F176-45E7-8DDA-F59CF989BA8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348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8DF03-F176-45E7-8DDA-F59CF989BA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28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873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33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551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9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5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75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54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34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561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14A77-5833-4543-ADC1-7DAD02BE28D0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78890-DCAB-4AE6-AE60-6E3BB142AB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2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80BAC8-66FD-450D-86AD-E3657188D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2730"/>
            <a:ext cx="12198413" cy="6195269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6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И ПОРЫВАМ ВЕТРА 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08.02.2023 г.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422" name="Группа 421"/>
          <p:cNvGrpSpPr/>
          <p:nvPr/>
        </p:nvGrpSpPr>
        <p:grpSpPr>
          <a:xfrm>
            <a:off x="9609464" y="2558446"/>
            <a:ext cx="2974026" cy="3743622"/>
            <a:chOff x="7765301" y="4457439"/>
            <a:chExt cx="2974026" cy="3743622"/>
          </a:xfrm>
        </p:grpSpPr>
        <p:grpSp>
          <p:nvGrpSpPr>
            <p:cNvPr id="424" name="Группа 42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4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8" name="Группа 44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55" name="Группа 45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6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06136" y="5669858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46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6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</a:p>
                </p:txBody>
              </p:sp>
              <p:sp>
                <p:nvSpPr>
                  <p:cNvPr id="465" name="Полилиния 46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Прямоугольник 46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6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6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электропередач</a:t>
                    </a:r>
                  </a:p>
                </p:txBody>
              </p:sp>
              <p:sp>
                <p:nvSpPr>
                  <p:cNvPr id="46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58719" y="4063712"/>
                    <a:ext cx="119846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порывы ветра, м/с</a:t>
                    </a:r>
                  </a:p>
                </p:txBody>
              </p:sp>
            </p:grpSp>
            <p:sp>
              <p:nvSpPr>
                <p:cNvPr id="456" name="Скругленный прямоугольник 45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5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износ электроэнергетических систем </a:t>
                  </a:r>
                </a:p>
              </p:txBody>
            </p:sp>
            <p:sp>
              <p:nvSpPr>
                <p:cNvPr id="458" name="Прямоугольник 45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5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5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осадков (УГМС), мм</a:t>
                </a:r>
              </a:p>
            </p:txBody>
          </p:sp>
          <p:sp>
            <p:nvSpPr>
              <p:cNvPr id="45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5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45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25" name="Рисунок 4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</p:grpSp>
      <p:pic>
        <p:nvPicPr>
          <p:cNvPr id="471" name="Рисунок 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5800" y="2806137"/>
            <a:ext cx="2325721" cy="224602"/>
          </a:xfrm>
          <a:prstGeom prst="rect">
            <a:avLst/>
          </a:prstGeom>
        </p:spPr>
      </p:pic>
      <p:sp>
        <p:nvSpPr>
          <p:cNvPr id="474" name="Rectangle 152"/>
          <p:cNvSpPr>
            <a:spLocks noChangeArrowheads="1"/>
          </p:cNvSpPr>
          <p:nvPr/>
        </p:nvSpPr>
        <p:spPr bwMode="auto">
          <a:xfrm>
            <a:off x="10454066" y="6295338"/>
            <a:ext cx="1728000" cy="553998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 МЧС России по субъект</a:t>
            </a:r>
            <a:r>
              <a:rPr lang="ru-RU" altLang="ru-RU" sz="700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 № 7</a:t>
            </a:r>
          </a:p>
          <a:p>
            <a:pPr lvl="0" defTabSz="105951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10.00 07.02.2023</a:t>
            </a:r>
          </a:p>
          <a:p>
            <a:pPr lvl="0" defTabSz="1727942">
              <a:spcBef>
                <a:spcPct val="0"/>
              </a:spcBef>
            </a:pPr>
            <a:r>
              <a:rPr lang="ru-RU" alt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Попов А.В.</a:t>
            </a:r>
          </a:p>
          <a:p>
            <a:pPr lvl="0" defTabSz="1727942">
              <a:spcBef>
                <a:spcPct val="0"/>
              </a:spcBef>
            </a:pPr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</a:t>
            </a: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3220-5507</a:t>
            </a:r>
          </a:p>
        </p:txBody>
      </p:sp>
      <p:grpSp>
        <p:nvGrpSpPr>
          <p:cNvPr id="483" name="Группа 482"/>
          <p:cNvGrpSpPr/>
          <p:nvPr/>
        </p:nvGrpSpPr>
        <p:grpSpPr>
          <a:xfrm>
            <a:off x="4484567" y="5093625"/>
            <a:ext cx="1581368" cy="723767"/>
            <a:chOff x="406713" y="1180365"/>
            <a:chExt cx="1581368" cy="723767"/>
          </a:xfrm>
        </p:grpSpPr>
        <p:cxnSp>
          <p:nvCxnSpPr>
            <p:cNvPr id="484" name="Прямая соединительная линия 483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Прямая соединительная линия 484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6" name="Скругленный прямоугольник 485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</a:p>
          </p:txBody>
        </p:sp>
        <p:sp>
          <p:nvSpPr>
            <p:cNvPr id="487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488" name="Прямоугольник 487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726/360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9" name="Прямоугольник 488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35496/125876 </a:t>
              </a:r>
            </a:p>
          </p:txBody>
        </p:sp>
        <p:sp>
          <p:nvSpPr>
            <p:cNvPr id="490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Туапсинский р-н</a:t>
              </a:r>
            </a:p>
          </p:txBody>
        </p:sp>
        <p:sp>
          <p:nvSpPr>
            <p:cNvPr id="491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29</a:t>
              </a:r>
            </a:p>
          </p:txBody>
        </p:sp>
      </p:grpSp>
      <p:grpSp>
        <p:nvGrpSpPr>
          <p:cNvPr id="420" name="Группа 419">
            <a:extLst>
              <a:ext uri="{FF2B5EF4-FFF2-40B4-BE49-F238E27FC236}">
                <a16:creationId xmlns:a16="http://schemas.microsoft.com/office/drawing/2014/main" id="{3660B12D-8EE8-48A1-82DB-F212471381F0}"/>
              </a:ext>
            </a:extLst>
          </p:cNvPr>
          <p:cNvGrpSpPr/>
          <p:nvPr/>
        </p:nvGrpSpPr>
        <p:grpSpPr>
          <a:xfrm>
            <a:off x="1839318" y="4573597"/>
            <a:ext cx="1581368" cy="723767"/>
            <a:chOff x="406713" y="1180365"/>
            <a:chExt cx="1581368" cy="723767"/>
          </a:xfrm>
        </p:grpSpPr>
        <p:cxnSp>
          <p:nvCxnSpPr>
            <p:cNvPr id="421" name="Прямая соединительная линия 420">
              <a:extLst>
                <a:ext uri="{FF2B5EF4-FFF2-40B4-BE49-F238E27FC236}">
                  <a16:creationId xmlns:a16="http://schemas.microsoft.com/office/drawing/2014/main" id="{2A0C77EA-54CC-46C0-9DE9-725EBCF8626C}"/>
                </a:ext>
              </a:extLst>
            </p:cNvPr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Прямая соединительная линия 422">
              <a:extLst>
                <a:ext uri="{FF2B5EF4-FFF2-40B4-BE49-F238E27FC236}">
                  <a16:creationId xmlns:a16="http://schemas.microsoft.com/office/drawing/2014/main" id="{4AF6A484-E466-46F9-AF8A-722160155CB9}"/>
                </a:ext>
              </a:extLst>
            </p:cNvPr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6" name="Скругленный прямоугольник 436">
              <a:extLst>
                <a:ext uri="{FF2B5EF4-FFF2-40B4-BE49-F238E27FC236}">
                  <a16:creationId xmlns:a16="http://schemas.microsoft.com/office/drawing/2014/main" id="{F50A97D3-E600-46E0-9460-36B8A6241723}"/>
                </a:ext>
              </a:extLst>
            </p:cNvPr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15%</a:t>
              </a:r>
            </a:p>
          </p:txBody>
        </p:sp>
        <p:sp>
          <p:nvSpPr>
            <p:cNvPr id="427" name="TextBox 23">
              <a:extLst>
                <a:ext uri="{FF2B5EF4-FFF2-40B4-BE49-F238E27FC236}">
                  <a16:creationId xmlns:a16="http://schemas.microsoft.com/office/drawing/2014/main" id="{550DFA5F-6692-4ACF-B120-583A27378A0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428" name="Прямоугольник 427">
              <a:extLst>
                <a:ext uri="{FF2B5EF4-FFF2-40B4-BE49-F238E27FC236}">
                  <a16:creationId xmlns:a16="http://schemas.microsoft.com/office/drawing/2014/main" id="{81B2F058-B496-46F6-AA21-C3E8CFF199CB}"/>
                </a:ext>
              </a:extLst>
            </p:cNvPr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984/1336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9" name="Прямоугольник 428">
              <a:extLst>
                <a:ext uri="{FF2B5EF4-FFF2-40B4-BE49-F238E27FC236}">
                  <a16:creationId xmlns:a16="http://schemas.microsoft.com/office/drawing/2014/main" id="{63C9D82B-6A49-4EF9-B01E-8E13A8C596AF}"/>
                </a:ext>
              </a:extLst>
            </p:cNvPr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47931/246266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0" name="TextBox 10">
              <a:extLst>
                <a:ext uri="{FF2B5EF4-FFF2-40B4-BE49-F238E27FC236}">
                  <a16:creationId xmlns:a16="http://schemas.microsoft.com/office/drawing/2014/main" id="{7C997F54-EED2-4BE0-A463-32AF82855F5D}"/>
                </a:ext>
              </a:extLst>
            </p:cNvPr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Новороссийск</a:t>
              </a:r>
            </a:p>
          </p:txBody>
        </p:sp>
        <p:sp>
          <p:nvSpPr>
            <p:cNvPr id="431" name="TextBox 23">
              <a:extLst>
                <a:ext uri="{FF2B5EF4-FFF2-40B4-BE49-F238E27FC236}">
                  <a16:creationId xmlns:a16="http://schemas.microsoft.com/office/drawing/2014/main" id="{9869D738-19F3-4E8A-8853-CD6B83A8A8EF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38</a:t>
              </a:r>
            </a:p>
          </p:txBody>
        </p:sp>
      </p:grpSp>
      <p:grpSp>
        <p:nvGrpSpPr>
          <p:cNvPr id="432" name="Группа 431">
            <a:extLst>
              <a:ext uri="{FF2B5EF4-FFF2-40B4-BE49-F238E27FC236}">
                <a16:creationId xmlns:a16="http://schemas.microsoft.com/office/drawing/2014/main" id="{E3D83647-5A10-49BD-AEB3-CF1AB6BE82E1}"/>
              </a:ext>
            </a:extLst>
          </p:cNvPr>
          <p:cNvGrpSpPr/>
          <p:nvPr/>
        </p:nvGrpSpPr>
        <p:grpSpPr>
          <a:xfrm>
            <a:off x="3062134" y="4904363"/>
            <a:ext cx="1581368" cy="723767"/>
            <a:chOff x="406713" y="1180365"/>
            <a:chExt cx="1581368" cy="723767"/>
          </a:xfrm>
        </p:grpSpPr>
        <p:cxnSp>
          <p:nvCxnSpPr>
            <p:cNvPr id="433" name="Прямая соединительная линия 432">
              <a:extLst>
                <a:ext uri="{FF2B5EF4-FFF2-40B4-BE49-F238E27FC236}">
                  <a16:creationId xmlns:a16="http://schemas.microsoft.com/office/drawing/2014/main" id="{5B5329FE-0A5B-4753-B2F0-12A923A77070}"/>
                </a:ext>
              </a:extLst>
            </p:cNvPr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Прямая соединительная линия 433">
              <a:extLst>
                <a:ext uri="{FF2B5EF4-FFF2-40B4-BE49-F238E27FC236}">
                  <a16:creationId xmlns:a16="http://schemas.microsoft.com/office/drawing/2014/main" id="{33BDBD84-7FB7-4BFC-803D-CA5A7BE51BC9}"/>
                </a:ext>
              </a:extLst>
            </p:cNvPr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Скругленный прямоугольник 436">
              <a:extLst>
                <a:ext uri="{FF2B5EF4-FFF2-40B4-BE49-F238E27FC236}">
                  <a16:creationId xmlns:a16="http://schemas.microsoft.com/office/drawing/2014/main" id="{13F3849A-811B-43C0-92E6-62DCA8BBD450}"/>
                </a:ext>
              </a:extLst>
            </p:cNvPr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13%</a:t>
              </a:r>
            </a:p>
          </p:txBody>
        </p:sp>
        <p:sp>
          <p:nvSpPr>
            <p:cNvPr id="436" name="TextBox 23">
              <a:extLst>
                <a:ext uri="{FF2B5EF4-FFF2-40B4-BE49-F238E27FC236}">
                  <a16:creationId xmlns:a16="http://schemas.microsoft.com/office/drawing/2014/main" id="{41BA05D4-609B-4B23-A9B6-026B2AA9B8E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437" name="Прямоугольник 436">
              <a:extLst>
                <a:ext uri="{FF2B5EF4-FFF2-40B4-BE49-F238E27FC236}">
                  <a16:creationId xmlns:a16="http://schemas.microsoft.com/office/drawing/2014/main" id="{C5AD024B-E0EF-4046-A158-728519EA169C}"/>
                </a:ext>
              </a:extLst>
            </p:cNvPr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769/958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8" name="Прямоугольник 437">
              <a:extLst>
                <a:ext uri="{FF2B5EF4-FFF2-40B4-BE49-F238E27FC236}">
                  <a16:creationId xmlns:a16="http://schemas.microsoft.com/office/drawing/2014/main" id="{153F1D50-5B55-4F20-B7BF-29568913D055}"/>
                </a:ext>
              </a:extLst>
            </p:cNvPr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15553/103523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9" name="TextBox 10">
              <a:extLst>
                <a:ext uri="{FF2B5EF4-FFF2-40B4-BE49-F238E27FC236}">
                  <a16:creationId xmlns:a16="http://schemas.microsoft.com/office/drawing/2014/main" id="{CFF28DE3-0A94-4A47-879A-A12B2A35A09A}"/>
                </a:ext>
              </a:extLst>
            </p:cNvPr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Геленджик</a:t>
              </a:r>
            </a:p>
          </p:txBody>
        </p:sp>
        <p:sp>
          <p:nvSpPr>
            <p:cNvPr id="440" name="TextBox 23">
              <a:extLst>
                <a:ext uri="{FF2B5EF4-FFF2-40B4-BE49-F238E27FC236}">
                  <a16:creationId xmlns:a16="http://schemas.microsoft.com/office/drawing/2014/main" id="{9BE3AF52-1F46-4394-BA26-8AB918B13E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32</a:t>
              </a:r>
            </a:p>
          </p:txBody>
        </p:sp>
      </p:grp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D7DB15D7-39F6-47B8-A24C-0B5A1A790FD8}"/>
              </a:ext>
            </a:extLst>
          </p:cNvPr>
          <p:cNvGrpSpPr/>
          <p:nvPr/>
        </p:nvGrpSpPr>
        <p:grpSpPr>
          <a:xfrm>
            <a:off x="1124767" y="3863368"/>
            <a:ext cx="1581368" cy="723767"/>
            <a:chOff x="406713" y="1180365"/>
            <a:chExt cx="1581368" cy="723767"/>
          </a:xfrm>
        </p:grpSpPr>
        <p:cxnSp>
          <p:nvCxnSpPr>
            <p:cNvPr id="442" name="Прямая соединительная линия 441">
              <a:extLst>
                <a:ext uri="{FF2B5EF4-FFF2-40B4-BE49-F238E27FC236}">
                  <a16:creationId xmlns:a16="http://schemas.microsoft.com/office/drawing/2014/main" id="{0FCF8C74-06E2-4080-8D04-E600597580C9}"/>
                </a:ext>
              </a:extLst>
            </p:cNvPr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Прямая соединительная линия 442">
              <a:extLst>
                <a:ext uri="{FF2B5EF4-FFF2-40B4-BE49-F238E27FC236}">
                  <a16:creationId xmlns:a16="http://schemas.microsoft.com/office/drawing/2014/main" id="{5C5B76F5-7AB2-4B42-9169-4837E27EFAC2}"/>
                </a:ext>
              </a:extLst>
            </p:cNvPr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4" name="Скругленный прямоугольник 436">
              <a:extLst>
                <a:ext uri="{FF2B5EF4-FFF2-40B4-BE49-F238E27FC236}">
                  <a16:creationId xmlns:a16="http://schemas.microsoft.com/office/drawing/2014/main" id="{0818885B-81DE-4323-8F6B-4F41D386C4F5}"/>
                </a:ext>
              </a:extLst>
            </p:cNvPr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11%</a:t>
              </a:r>
            </a:p>
          </p:txBody>
        </p:sp>
        <p:sp>
          <p:nvSpPr>
            <p:cNvPr id="445" name="TextBox 23">
              <a:extLst>
                <a:ext uri="{FF2B5EF4-FFF2-40B4-BE49-F238E27FC236}">
                  <a16:creationId xmlns:a16="http://schemas.microsoft.com/office/drawing/2014/main" id="{C95F91D7-A22B-4942-9353-9B2FB03C131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446" name="Прямоугольник 445">
              <a:extLst>
                <a:ext uri="{FF2B5EF4-FFF2-40B4-BE49-F238E27FC236}">
                  <a16:creationId xmlns:a16="http://schemas.microsoft.com/office/drawing/2014/main" id="{C836A1BC-90F8-4F63-AF24-4B1C24AA08C9}"/>
                </a:ext>
              </a:extLst>
            </p:cNvPr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738/852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9" name="Прямоугольник 448">
              <a:extLst>
                <a:ext uri="{FF2B5EF4-FFF2-40B4-BE49-F238E27FC236}">
                  <a16:creationId xmlns:a16="http://schemas.microsoft.com/office/drawing/2014/main" id="{2B228C85-0CBC-4F64-9CBE-DDC4F5312196}"/>
                </a:ext>
              </a:extLst>
            </p:cNvPr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31334/156728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" name="TextBox 10">
              <a:extLst>
                <a:ext uri="{FF2B5EF4-FFF2-40B4-BE49-F238E27FC236}">
                  <a16:creationId xmlns:a16="http://schemas.microsoft.com/office/drawing/2014/main" id="{132AC67A-ECC0-4D07-8C58-CB32F67FBDAA}"/>
                </a:ext>
              </a:extLst>
            </p:cNvPr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Анапа</a:t>
              </a:r>
            </a:p>
          </p:txBody>
        </p:sp>
        <p:sp>
          <p:nvSpPr>
            <p:cNvPr id="472" name="TextBox 23">
              <a:extLst>
                <a:ext uri="{FF2B5EF4-FFF2-40B4-BE49-F238E27FC236}">
                  <a16:creationId xmlns:a16="http://schemas.microsoft.com/office/drawing/2014/main" id="{61406483-E238-4451-984A-7A828B6DE5B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159564"/>
      </p:ext>
    </p:extLst>
  </p:cSld>
  <p:clrMapOvr>
    <a:masterClrMapping/>
  </p:clrMapOvr>
  <p:transition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EB203A-BF38-43F3-AC99-9DF76F5E4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4" y="645524"/>
            <a:ext cx="12188480" cy="6212476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6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И ПОРЫВАМ ВЕТРА 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08.02.2023 г.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422" name="Группа 421"/>
          <p:cNvGrpSpPr/>
          <p:nvPr/>
        </p:nvGrpSpPr>
        <p:grpSpPr>
          <a:xfrm>
            <a:off x="9599939" y="2558446"/>
            <a:ext cx="2974026" cy="3743622"/>
            <a:chOff x="7765301" y="4457439"/>
            <a:chExt cx="2974026" cy="3743622"/>
          </a:xfrm>
        </p:grpSpPr>
        <p:grpSp>
          <p:nvGrpSpPr>
            <p:cNvPr id="424" name="Группа 42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4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8" name="Группа 44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55" name="Группа 45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6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06136" y="5669858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46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6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</a:p>
                </p:txBody>
              </p:sp>
              <p:sp>
                <p:nvSpPr>
                  <p:cNvPr id="465" name="Полилиния 46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Прямоугольник 46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6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6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электропередач</a:t>
                    </a:r>
                  </a:p>
                </p:txBody>
              </p:sp>
              <p:sp>
                <p:nvSpPr>
                  <p:cNvPr id="46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58719" y="4063712"/>
                    <a:ext cx="119846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порывы ветра, м/с</a:t>
                    </a:r>
                  </a:p>
                </p:txBody>
              </p:sp>
            </p:grpSp>
            <p:sp>
              <p:nvSpPr>
                <p:cNvPr id="456" name="Скругленный прямоугольник 45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5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износ электроэнергетических систем </a:t>
                  </a:r>
                </a:p>
              </p:txBody>
            </p:sp>
            <p:sp>
              <p:nvSpPr>
                <p:cNvPr id="458" name="Прямоугольник 45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5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5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осадков (УГМС), мм</a:t>
                </a:r>
              </a:p>
            </p:txBody>
          </p:sp>
          <p:sp>
            <p:nvSpPr>
              <p:cNvPr id="45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5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45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25" name="Рисунок 4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</p:grpSp>
      <p:pic>
        <p:nvPicPr>
          <p:cNvPr id="471" name="Рисунок 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5800" y="2806137"/>
            <a:ext cx="2325721" cy="224602"/>
          </a:xfrm>
          <a:prstGeom prst="rect">
            <a:avLst/>
          </a:prstGeom>
        </p:spPr>
      </p:pic>
      <p:sp>
        <p:nvSpPr>
          <p:cNvPr id="433" name="Rectangle 152"/>
          <p:cNvSpPr>
            <a:spLocks noChangeArrowheads="1"/>
          </p:cNvSpPr>
          <p:nvPr/>
        </p:nvSpPr>
        <p:spPr bwMode="auto">
          <a:xfrm>
            <a:off x="10470414" y="6314665"/>
            <a:ext cx="1728000" cy="553998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 МЧС России по субъект</a:t>
            </a:r>
            <a:r>
              <a:rPr kumimoji="0" lang="ru-RU" altLang="ru-RU" sz="7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АРМ № 7</a:t>
            </a:r>
          </a:p>
          <a:p>
            <a:pPr marL="0" marR="0" lvl="0" indent="0" algn="l" defTabSz="10595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10.00 07.02.2023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Исп. Попов А.В.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 </a:t>
            </a: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3220-5507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4" name="Группа 433"/>
          <p:cNvGrpSpPr/>
          <p:nvPr/>
        </p:nvGrpSpPr>
        <p:grpSpPr>
          <a:xfrm>
            <a:off x="3353722" y="4389412"/>
            <a:ext cx="1581368" cy="723767"/>
            <a:chOff x="406713" y="1180365"/>
            <a:chExt cx="1581368" cy="723767"/>
          </a:xfrm>
        </p:grpSpPr>
        <p:cxnSp>
          <p:nvCxnSpPr>
            <p:cNvPr id="435" name="Прямая соединительная линия 434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Прямая соединительная линия 435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Скругленный прямоугольник 436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</a:p>
          </p:txBody>
        </p:sp>
        <p:sp>
          <p:nvSpPr>
            <p:cNvPr id="438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3</a:t>
              </a:r>
            </a:p>
          </p:txBody>
        </p:sp>
        <p:sp>
          <p:nvSpPr>
            <p:cNvPr id="439" name="Прямоугольник 438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726/360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Прямоугольник 439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35496/125876 </a:t>
              </a:r>
            </a:p>
          </p:txBody>
        </p:sp>
        <p:sp>
          <p:nvSpPr>
            <p:cNvPr id="441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Туапсинский р-н</a:t>
              </a:r>
            </a:p>
          </p:txBody>
        </p:sp>
        <p:sp>
          <p:nvSpPr>
            <p:cNvPr id="442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270969"/>
      </p:ext>
    </p:extLst>
  </p:cSld>
  <p:clrMapOvr>
    <a:masterClrMapping/>
  </p:clrMapOvr>
  <p:transition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6EB0D5-E9B6-44B3-97F6-037CE56E5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359"/>
            <a:ext cx="12192000" cy="6377029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6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И ПОРЫВАМ ВЕТРА 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08.02.2023 г.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422" name="Группа 421"/>
          <p:cNvGrpSpPr/>
          <p:nvPr/>
        </p:nvGrpSpPr>
        <p:grpSpPr>
          <a:xfrm>
            <a:off x="9599939" y="2558446"/>
            <a:ext cx="2974026" cy="3743622"/>
            <a:chOff x="7765301" y="4457439"/>
            <a:chExt cx="2974026" cy="3743622"/>
          </a:xfrm>
        </p:grpSpPr>
        <p:grpSp>
          <p:nvGrpSpPr>
            <p:cNvPr id="424" name="Группа 42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4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8" name="Группа 44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55" name="Группа 45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6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06136" y="5669858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46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6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</a:p>
                </p:txBody>
              </p:sp>
              <p:sp>
                <p:nvSpPr>
                  <p:cNvPr id="465" name="Полилиния 46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Прямоугольник 46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6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6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электропередач</a:t>
                    </a:r>
                  </a:p>
                </p:txBody>
              </p:sp>
              <p:sp>
                <p:nvSpPr>
                  <p:cNvPr id="46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58719" y="4063712"/>
                    <a:ext cx="119846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порывы ветра, м/с</a:t>
                    </a:r>
                  </a:p>
                </p:txBody>
              </p:sp>
            </p:grpSp>
            <p:sp>
              <p:nvSpPr>
                <p:cNvPr id="456" name="Скругленный прямоугольник 45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5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износ электроэнергетических систем </a:t>
                  </a:r>
                </a:p>
              </p:txBody>
            </p:sp>
            <p:sp>
              <p:nvSpPr>
                <p:cNvPr id="458" name="Прямоугольник 45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5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5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осадков (УГМС), мм</a:t>
                </a:r>
              </a:p>
            </p:txBody>
          </p:sp>
          <p:sp>
            <p:nvSpPr>
              <p:cNvPr id="45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5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45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25" name="Рисунок 4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</p:grpSp>
      <p:pic>
        <p:nvPicPr>
          <p:cNvPr id="471" name="Рисунок 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5800" y="2806137"/>
            <a:ext cx="2325721" cy="224602"/>
          </a:xfrm>
          <a:prstGeom prst="rect">
            <a:avLst/>
          </a:prstGeom>
        </p:spPr>
      </p:pic>
      <p:sp>
        <p:nvSpPr>
          <p:cNvPr id="433" name="Rectangle 152"/>
          <p:cNvSpPr>
            <a:spLocks noChangeArrowheads="1"/>
          </p:cNvSpPr>
          <p:nvPr/>
        </p:nvSpPr>
        <p:spPr bwMode="auto">
          <a:xfrm>
            <a:off x="10447047" y="6298971"/>
            <a:ext cx="1728000" cy="553998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 МЧС России по субъект</a:t>
            </a:r>
            <a:r>
              <a:rPr kumimoji="0" lang="ru-RU" altLang="ru-RU" sz="7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АРМ № 7</a:t>
            </a:r>
          </a:p>
          <a:p>
            <a:pPr marL="0" marR="0" lvl="0" indent="0" algn="l" defTabSz="10595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10.00 07.02.2023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Исп. Попов А.В.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 </a:t>
            </a: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3220-5507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4" name="Группа 433"/>
          <p:cNvGrpSpPr/>
          <p:nvPr/>
        </p:nvGrpSpPr>
        <p:grpSpPr>
          <a:xfrm>
            <a:off x="4795547" y="3935241"/>
            <a:ext cx="1581368" cy="723767"/>
            <a:chOff x="406713" y="1180365"/>
            <a:chExt cx="1581368" cy="723767"/>
          </a:xfrm>
        </p:grpSpPr>
        <p:cxnSp>
          <p:nvCxnSpPr>
            <p:cNvPr id="435" name="Прямая соединительная линия 434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Прямая соединительная линия 435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Скругленный прямоугольник 436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15%</a:t>
              </a:r>
            </a:p>
          </p:txBody>
        </p:sp>
        <p:sp>
          <p:nvSpPr>
            <p:cNvPr id="438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6</a:t>
              </a:r>
            </a:p>
          </p:txBody>
        </p:sp>
        <p:sp>
          <p:nvSpPr>
            <p:cNvPr id="439" name="Прямоугольник 438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984/1336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Прямоугольник 439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47931/246266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1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Новороссийск</a:t>
              </a:r>
            </a:p>
          </p:txBody>
        </p:sp>
        <p:sp>
          <p:nvSpPr>
            <p:cNvPr id="442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38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8270969"/>
      </p:ext>
    </p:extLst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135D38-382C-4892-89A8-3CC312327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36" y="654755"/>
            <a:ext cx="12174223" cy="6202969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6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И ПОРЫВАМ ВЕТРА 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08.02.2023 г.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422" name="Группа 421"/>
          <p:cNvGrpSpPr/>
          <p:nvPr/>
        </p:nvGrpSpPr>
        <p:grpSpPr>
          <a:xfrm>
            <a:off x="9599939" y="2558446"/>
            <a:ext cx="2974026" cy="3743622"/>
            <a:chOff x="7765301" y="4457439"/>
            <a:chExt cx="2974026" cy="3743622"/>
          </a:xfrm>
        </p:grpSpPr>
        <p:grpSp>
          <p:nvGrpSpPr>
            <p:cNvPr id="424" name="Группа 42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4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8" name="Группа 44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55" name="Группа 45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6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06136" y="5669858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46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6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</a:p>
                </p:txBody>
              </p:sp>
              <p:sp>
                <p:nvSpPr>
                  <p:cNvPr id="465" name="Полилиния 46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Прямоугольник 46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6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6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электропередач</a:t>
                    </a:r>
                  </a:p>
                </p:txBody>
              </p:sp>
              <p:sp>
                <p:nvSpPr>
                  <p:cNvPr id="46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58719" y="4063712"/>
                    <a:ext cx="119846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порывы ветра, м/с</a:t>
                    </a:r>
                  </a:p>
                </p:txBody>
              </p:sp>
            </p:grpSp>
            <p:sp>
              <p:nvSpPr>
                <p:cNvPr id="456" name="Скругленный прямоугольник 45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5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износ электроэнергетических систем </a:t>
                  </a:r>
                </a:p>
              </p:txBody>
            </p:sp>
            <p:sp>
              <p:nvSpPr>
                <p:cNvPr id="458" name="Прямоугольник 45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5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5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осадков (УГМС), мм</a:t>
                </a:r>
              </a:p>
            </p:txBody>
          </p:sp>
          <p:sp>
            <p:nvSpPr>
              <p:cNvPr id="45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5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45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25" name="Рисунок 4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</p:grpSp>
      <p:pic>
        <p:nvPicPr>
          <p:cNvPr id="471" name="Рисунок 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5800" y="2806137"/>
            <a:ext cx="2325721" cy="224602"/>
          </a:xfrm>
          <a:prstGeom prst="rect">
            <a:avLst/>
          </a:prstGeom>
        </p:spPr>
      </p:pic>
      <p:sp>
        <p:nvSpPr>
          <p:cNvPr id="433" name="Rectangle 152"/>
          <p:cNvSpPr>
            <a:spLocks noChangeArrowheads="1"/>
          </p:cNvSpPr>
          <p:nvPr/>
        </p:nvSpPr>
        <p:spPr bwMode="auto">
          <a:xfrm>
            <a:off x="10454066" y="6295338"/>
            <a:ext cx="1728000" cy="553998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 МЧС России по субъект</a:t>
            </a:r>
            <a:r>
              <a:rPr kumimoji="0" lang="ru-RU" altLang="ru-RU" sz="7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АРМ № 7</a:t>
            </a:r>
          </a:p>
          <a:p>
            <a:pPr marL="0" marR="0" lvl="0" indent="0" algn="l" defTabSz="10595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10.00 07.02.2023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Исп. Попов А.В.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 </a:t>
            </a: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3220-5507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4" name="Группа 433"/>
          <p:cNvGrpSpPr/>
          <p:nvPr/>
        </p:nvGrpSpPr>
        <p:grpSpPr>
          <a:xfrm>
            <a:off x="4795547" y="3935241"/>
            <a:ext cx="1581368" cy="723767"/>
            <a:chOff x="406713" y="1180365"/>
            <a:chExt cx="1581368" cy="723767"/>
          </a:xfrm>
        </p:grpSpPr>
        <p:cxnSp>
          <p:nvCxnSpPr>
            <p:cNvPr id="435" name="Прямая соединительная линия 434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Прямая соединительная линия 435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Скругленный прямоугольник 436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13%</a:t>
              </a:r>
            </a:p>
          </p:txBody>
        </p:sp>
        <p:sp>
          <p:nvSpPr>
            <p:cNvPr id="438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5</a:t>
              </a:r>
            </a:p>
          </p:txBody>
        </p:sp>
        <p:sp>
          <p:nvSpPr>
            <p:cNvPr id="439" name="Прямоугольник 438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769/958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Прямоугольник 439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15553/103523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1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Геленджик</a:t>
              </a:r>
            </a:p>
          </p:txBody>
        </p:sp>
        <p:sp>
          <p:nvSpPr>
            <p:cNvPr id="442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5955027"/>
      </p:ext>
    </p:extLst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8BEF93-7F24-4304-8BAB-3A88B7C41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0520"/>
            <a:ext cx="12175047" cy="6257480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11461411" y="76626"/>
            <a:ext cx="625999" cy="526433"/>
            <a:chOff x="9625856" y="4064"/>
            <a:chExt cx="625999" cy="526433"/>
          </a:xfrm>
        </p:grpSpPr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49" descr="original_metal_w"/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6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3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7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4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5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6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7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8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9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0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1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2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6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8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ru-RU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3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66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81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81">
                <a:defRPr/>
              </a:pPr>
              <a:endParaRPr lang="en-US" sz="8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-7937" y="-117"/>
            <a:ext cx="12199937" cy="723106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>
            <a:defPPr>
              <a:defRPr lang="ru-RU"/>
            </a:defPPr>
            <a:lvl1pPr algn="ctr" defTabSz="778206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626" defTabSz="779252" fontAlgn="base">
              <a:spcBef>
                <a:spcPct val="0"/>
              </a:spcBef>
              <a:spcAft>
                <a:spcPct val="0"/>
              </a:spcAft>
              <a:defRPr sz="1500"/>
            </a:lvl2pPr>
            <a:lvl3pPr marL="779252" defTabSz="779252" fontAlgn="base">
              <a:spcBef>
                <a:spcPct val="0"/>
              </a:spcBef>
              <a:spcAft>
                <a:spcPct val="0"/>
              </a:spcAft>
              <a:defRPr sz="1500"/>
            </a:lvl3pPr>
            <a:lvl4pPr marL="1168878" defTabSz="779252" fontAlgn="base">
              <a:spcBef>
                <a:spcPct val="0"/>
              </a:spcBef>
              <a:spcAft>
                <a:spcPct val="0"/>
              </a:spcAft>
              <a:defRPr sz="1500"/>
            </a:lvl4pPr>
            <a:lvl5pPr marL="1558503" defTabSz="779252" fontAlgn="base">
              <a:spcBef>
                <a:spcPct val="0"/>
              </a:spcBef>
              <a:spcAft>
                <a:spcPct val="0"/>
              </a:spcAft>
              <a:defRPr sz="1500"/>
            </a:lvl5pPr>
            <a:lvl6pPr marL="1948129" defTabSz="779252">
              <a:defRPr sz="1500"/>
            </a:lvl6pPr>
            <a:lvl7pPr marL="2337755" defTabSz="779252">
              <a:defRPr sz="1500"/>
            </a:lvl7pPr>
            <a:lvl8pPr marL="2727381" defTabSz="779252">
              <a:defRPr sz="1500"/>
            </a:lvl8pPr>
            <a:lvl9pPr marL="3117007" defTabSz="779252">
              <a:defRPr sz="1500"/>
            </a:lvl9pPr>
          </a:lstStyle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МАТЕРИАЛЫ ПО ОСАДКАМ И ПОРЫВАМ ВЕТРА 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</a:t>
            </a:r>
          </a:p>
          <a:p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НАРУШЕНИЯ ЭЛЕКТРОСНАБЖЕНИЯ </a:t>
            </a:r>
            <a:r>
              <a:rPr lang="ru-RU" alt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08.02.2023 г.</a:t>
            </a:r>
            <a:r>
              <a:rPr lang="ru-RU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pSp>
        <p:nvGrpSpPr>
          <p:cNvPr id="422" name="Группа 421"/>
          <p:cNvGrpSpPr/>
          <p:nvPr/>
        </p:nvGrpSpPr>
        <p:grpSpPr>
          <a:xfrm>
            <a:off x="9599939" y="2558446"/>
            <a:ext cx="2974026" cy="3743622"/>
            <a:chOff x="7765301" y="4457439"/>
            <a:chExt cx="2974026" cy="3743622"/>
          </a:xfrm>
        </p:grpSpPr>
        <p:grpSp>
          <p:nvGrpSpPr>
            <p:cNvPr id="424" name="Группа 423"/>
            <p:cNvGrpSpPr/>
            <p:nvPr/>
          </p:nvGrpSpPr>
          <p:grpSpPr>
            <a:xfrm>
              <a:off x="7765301" y="4457439"/>
              <a:ext cx="2974026" cy="3743622"/>
              <a:chOff x="6897578" y="4082211"/>
              <a:chExt cx="2644738" cy="2764039"/>
            </a:xfrm>
          </p:grpSpPr>
          <p:sp>
            <p:nvSpPr>
              <p:cNvPr id="447" name="Text Box 97"/>
              <p:cNvSpPr txBox="1">
                <a:spLocks noChangeArrowheads="1"/>
              </p:cNvSpPr>
              <p:nvPr/>
            </p:nvSpPr>
            <p:spPr bwMode="auto">
              <a:xfrm>
                <a:off x="7066917" y="6209278"/>
                <a:ext cx="1460939" cy="152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2" tIns="63992" rIns="127982" bIns="63992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grpSp>
            <p:nvGrpSpPr>
              <p:cNvPr id="448" name="Группа 447"/>
              <p:cNvGrpSpPr/>
              <p:nvPr/>
            </p:nvGrpSpPr>
            <p:grpSpPr>
              <a:xfrm>
                <a:off x="6897578" y="4082211"/>
                <a:ext cx="2644738" cy="2764039"/>
                <a:chOff x="9401428" y="1559479"/>
                <a:chExt cx="3026400" cy="5253681"/>
              </a:xfrm>
            </p:grpSpPr>
            <p:grpSp>
              <p:nvGrpSpPr>
                <p:cNvPr id="455" name="Группа 454"/>
                <p:cNvGrpSpPr/>
                <p:nvPr/>
              </p:nvGrpSpPr>
              <p:grpSpPr>
                <a:xfrm>
                  <a:off x="9401428" y="1559479"/>
                  <a:ext cx="3026400" cy="5253681"/>
                  <a:chOff x="6759623" y="3727167"/>
                  <a:chExt cx="2464767" cy="3113013"/>
                </a:xfrm>
              </p:grpSpPr>
              <p:sp>
                <p:nvSpPr>
                  <p:cNvPr id="460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6759623" y="3767481"/>
                    <a:ext cx="2134158" cy="3072699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defTabSz="912321">
                      <a:defRPr/>
                    </a:pPr>
                    <a:endParaRPr lang="ru-RU" altLang="ru-RU" sz="8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1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06136" y="5669858"/>
                    <a:ext cx="1833906" cy="3634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прогноз нарушения ЛЭП </a:t>
                    </a:r>
                    <a:r>
                      <a:rPr lang="ru-RU" altLang="ru-RU" sz="1000" b="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(УГМС)</a:t>
                    </a: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</a:t>
                    </a:r>
                  </a:p>
                </p:txBody>
              </p:sp>
              <p:sp>
                <p:nvSpPr>
                  <p:cNvPr id="462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74325" y="3727167"/>
                    <a:ext cx="160638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Условные обозначения</a:t>
                    </a:r>
                  </a:p>
                </p:txBody>
              </p:sp>
              <p:sp>
                <p:nvSpPr>
                  <p:cNvPr id="463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87581" y="6232909"/>
                    <a:ext cx="1609849" cy="20984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ru-RU" altLang="ru-RU" sz="800" b="0" dirty="0">
                      <a:solidFill>
                        <a:srgbClr val="00000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4" name="TextBox 10"/>
                  <p:cNvSpPr txBox="1"/>
                  <p:nvPr/>
                </p:nvSpPr>
                <p:spPr>
                  <a:xfrm>
                    <a:off x="6844151" y="6597757"/>
                    <a:ext cx="591514" cy="204745"/>
                  </a:xfrm>
                  <a:prstGeom prst="rect">
                    <a:avLst/>
                  </a:prstGeom>
                  <a:solidFill>
                    <a:schemeClr val="bg1"/>
                  </a:solidFill>
                  <a:effectLst>
                    <a:softEdge rad="63500"/>
                  </a:effectLst>
                </p:spPr>
                <p:txBody>
                  <a:bodyPr wrap="square" rtlCol="0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l" defTabSz="912321">
                      <a:defRPr/>
                    </a:pPr>
                    <a:r>
                      <a:rPr lang="ru-RU" sz="1000" dirty="0">
                        <a:solidFill>
                          <a:prstClr val="black"/>
                        </a:solidFill>
                        <a:latin typeface="Arial" pitchFamily="34" charset="0"/>
                        <a:cs typeface="Arial" pitchFamily="34" charset="0"/>
                      </a:rPr>
                      <a:t>Город</a:t>
                    </a:r>
                  </a:p>
                </p:txBody>
              </p:sp>
              <p:sp>
                <p:nvSpPr>
                  <p:cNvPr id="465" name="Полилиния 464"/>
                  <p:cNvSpPr/>
                  <p:nvPr/>
                </p:nvSpPr>
                <p:spPr>
                  <a:xfrm>
                    <a:off x="6881233" y="5740396"/>
                    <a:ext cx="324905" cy="204788"/>
                  </a:xfrm>
                  <a:custGeom>
                    <a:avLst/>
                    <a:gdLst>
                      <a:gd name="connsiteX0" fmla="*/ 42863 w 324905"/>
                      <a:gd name="connsiteY0" fmla="*/ 28575 h 204788"/>
                      <a:gd name="connsiteX1" fmla="*/ 47625 w 324905"/>
                      <a:gd name="connsiteY1" fmla="*/ 4763 h 204788"/>
                      <a:gd name="connsiteX2" fmla="*/ 61913 w 324905"/>
                      <a:gd name="connsiteY2" fmla="*/ 0 h 204788"/>
                      <a:gd name="connsiteX3" fmla="*/ 95250 w 324905"/>
                      <a:gd name="connsiteY3" fmla="*/ 4763 h 204788"/>
                      <a:gd name="connsiteX4" fmla="*/ 200025 w 324905"/>
                      <a:gd name="connsiteY4" fmla="*/ 9525 h 204788"/>
                      <a:gd name="connsiteX5" fmla="*/ 252413 w 324905"/>
                      <a:gd name="connsiteY5" fmla="*/ 14288 h 204788"/>
                      <a:gd name="connsiteX6" fmla="*/ 280988 w 324905"/>
                      <a:gd name="connsiteY6" fmla="*/ 23813 h 204788"/>
                      <a:gd name="connsiteX7" fmla="*/ 285750 w 324905"/>
                      <a:gd name="connsiteY7" fmla="*/ 52388 h 204788"/>
                      <a:gd name="connsiteX8" fmla="*/ 300038 w 324905"/>
                      <a:gd name="connsiteY8" fmla="*/ 57150 h 204788"/>
                      <a:gd name="connsiteX9" fmla="*/ 314325 w 324905"/>
                      <a:gd name="connsiteY9" fmla="*/ 66675 h 204788"/>
                      <a:gd name="connsiteX10" fmla="*/ 323850 w 324905"/>
                      <a:gd name="connsiteY10" fmla="*/ 80963 h 204788"/>
                      <a:gd name="connsiteX11" fmla="*/ 319088 w 324905"/>
                      <a:gd name="connsiteY11" fmla="*/ 180975 h 204788"/>
                      <a:gd name="connsiteX12" fmla="*/ 300038 w 324905"/>
                      <a:gd name="connsiteY12" fmla="*/ 185738 h 204788"/>
                      <a:gd name="connsiteX13" fmla="*/ 228600 w 324905"/>
                      <a:gd name="connsiteY13" fmla="*/ 190500 h 204788"/>
                      <a:gd name="connsiteX14" fmla="*/ 209550 w 324905"/>
                      <a:gd name="connsiteY14" fmla="*/ 195263 h 204788"/>
                      <a:gd name="connsiteX15" fmla="*/ 185738 w 324905"/>
                      <a:gd name="connsiteY15" fmla="*/ 200025 h 204788"/>
                      <a:gd name="connsiteX16" fmla="*/ 171450 w 324905"/>
                      <a:gd name="connsiteY16" fmla="*/ 204788 h 204788"/>
                      <a:gd name="connsiteX17" fmla="*/ 152400 w 324905"/>
                      <a:gd name="connsiteY17" fmla="*/ 190500 h 204788"/>
                      <a:gd name="connsiteX18" fmla="*/ 138113 w 324905"/>
                      <a:gd name="connsiteY18" fmla="*/ 180975 h 204788"/>
                      <a:gd name="connsiteX19" fmla="*/ 123825 w 324905"/>
                      <a:gd name="connsiteY19" fmla="*/ 166688 h 204788"/>
                      <a:gd name="connsiteX20" fmla="*/ 95250 w 324905"/>
                      <a:gd name="connsiteY20" fmla="*/ 152400 h 204788"/>
                      <a:gd name="connsiteX21" fmla="*/ 42863 w 324905"/>
                      <a:gd name="connsiteY21" fmla="*/ 147638 h 204788"/>
                      <a:gd name="connsiteX22" fmla="*/ 14288 w 324905"/>
                      <a:gd name="connsiteY22" fmla="*/ 133350 h 204788"/>
                      <a:gd name="connsiteX23" fmla="*/ 4763 w 324905"/>
                      <a:gd name="connsiteY23" fmla="*/ 119063 h 204788"/>
                      <a:gd name="connsiteX24" fmla="*/ 0 w 324905"/>
                      <a:gd name="connsiteY24" fmla="*/ 104775 h 204788"/>
                      <a:gd name="connsiteX25" fmla="*/ 19050 w 324905"/>
                      <a:gd name="connsiteY25" fmla="*/ 42863 h 204788"/>
                      <a:gd name="connsiteX26" fmla="*/ 42863 w 324905"/>
                      <a:gd name="connsiteY26" fmla="*/ 28575 h 204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endParaRPr lang="ru-RU" sz="800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6" name="Прямоугольник 465"/>
                  <p:cNvSpPr/>
                  <p:nvPr/>
                </p:nvSpPr>
                <p:spPr>
                  <a:xfrm>
                    <a:off x="6789967" y="6011515"/>
                    <a:ext cx="527227" cy="138165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912321">
                      <a:defRPr/>
                    </a:pPr>
                    <a:r>
                      <a:rPr lang="ru-RU" sz="80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321/20</a:t>
                    </a:r>
                  </a:p>
                </p:txBody>
              </p:sp>
              <p:sp>
                <p:nvSpPr>
                  <p:cNvPr id="467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9111" y="6567185"/>
                    <a:ext cx="1831079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муниципальное образование</a:t>
                    </a:r>
                  </a:p>
                </p:txBody>
              </p:sp>
              <p:sp>
                <p:nvSpPr>
                  <p:cNvPr id="468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27897" y="4656852"/>
                    <a:ext cx="1896493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- линии электропередач</a:t>
                    </a:r>
                  </a:p>
                </p:txBody>
              </p:sp>
              <p:sp>
                <p:nvSpPr>
                  <p:cNvPr id="469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66267" y="5973077"/>
                    <a:ext cx="189865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kern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- </a:t>
                    </a:r>
                    <a:r>
                      <a:rPr lang="ru-RU" altLang="ru-RU" sz="10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протяженность ЛЭП/ТП (шт.)</a:t>
                    </a:r>
                  </a:p>
                </p:txBody>
              </p:sp>
              <p:sp>
                <p:nvSpPr>
                  <p:cNvPr id="470" name="Text Box 9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58719" y="4063712"/>
                    <a:ext cx="1198462" cy="235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127985" tIns="63994" rIns="127985" bIns="63994">
                    <a:spAutoFit/>
                  </a:bodyPr>
                  <a:lstStyle>
                    <a:defPPr>
                      <a:defRPr lang="ru-RU"/>
                    </a:defPPr>
                    <a:lvl1pPr marL="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527242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054488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581736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10896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636191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163420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690663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217897" algn="l" defTabSz="1054488" rtl="0" eaLnBrk="1" latinLnBrk="0" hangingPunct="1">
                      <a:defRPr sz="2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r>
                      <a:rPr lang="ru-RU" altLang="ru-RU" sz="1000" b="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 порывы ветра, м/с</a:t>
                    </a:r>
                  </a:p>
                </p:txBody>
              </p:sp>
            </p:grpSp>
            <p:sp>
              <p:nvSpPr>
                <p:cNvPr id="456" name="Скругленный прямоугольник 455"/>
                <p:cNvSpPr/>
                <p:nvPr/>
              </p:nvSpPr>
              <p:spPr>
                <a:xfrm>
                  <a:off x="9637258" y="6127238"/>
                  <a:ext cx="282820" cy="225201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60%</a:t>
                  </a:r>
                </a:p>
              </p:txBody>
            </p:sp>
            <p:sp>
              <p:nvSpPr>
                <p:cNvPr id="457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08980" y="5925488"/>
                  <a:ext cx="2202328" cy="5455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80200" tIns="40101" rIns="80200" bIns="40101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defTabSz="955471">
                    <a:defRPr/>
                  </a:pPr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 - износ электроэнергетических систем </a:t>
                  </a:r>
                </a:p>
              </p:txBody>
            </p:sp>
            <p:sp>
              <p:nvSpPr>
                <p:cNvPr id="458" name="Прямоугольник 457"/>
                <p:cNvSpPr/>
                <p:nvPr/>
              </p:nvSpPr>
              <p:spPr>
                <a:xfrm>
                  <a:off x="9438681" y="5747122"/>
                  <a:ext cx="658385" cy="230603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68571" tIns="34286" rIns="68571" bIns="34286" anchor="ctr"/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912321"/>
                  <a:r>
                    <a:rPr lang="ru-RU" sz="800" kern="0" dirty="0">
                      <a:solidFill>
                        <a:prstClr val="black"/>
                      </a:solidFill>
                      <a:cs typeface="Times New Roman" panose="02020603050405020304" pitchFamily="18" charset="0"/>
                    </a:rPr>
                    <a:t>19/330</a:t>
                  </a:r>
                </a:p>
              </p:txBody>
            </p:sp>
            <p:sp>
              <p:nvSpPr>
                <p:cNvPr id="459" name="Text Box 97"/>
                <p:cNvSpPr txBox="1">
                  <a:spLocks noChangeArrowheads="1"/>
                </p:cNvSpPr>
                <p:nvPr/>
              </p:nvSpPr>
              <p:spPr bwMode="auto">
                <a:xfrm>
                  <a:off x="10025082" y="5647837"/>
                  <a:ext cx="1868848" cy="397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127973" tIns="63988" rIns="127973" bIns="63988">
                  <a:spAutoFit/>
                </a:bodyPr>
                <a:lstStyle>
                  <a:defPPr>
                    <a:defRPr lang="ru-RU"/>
                  </a:defPPr>
                  <a:lvl1pPr marL="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527242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054488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581736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10896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636191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163420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690663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217897" algn="l" defTabSz="1054488" rtl="0" eaLnBrk="1" latinLnBrk="0" hangingPunct="1">
                    <a:defRPr sz="21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ru-RU" altLang="ru-RU" sz="1000" b="0" dirty="0">
                      <a:solidFill>
                        <a:srgbClr val="000000"/>
                      </a:solidFill>
                      <a:latin typeface="Arial" pitchFamily="34" charset="0"/>
                      <a:cs typeface="Arial" pitchFamily="34" charset="0"/>
                    </a:rPr>
                    <a:t>- кол-во домов /населения</a:t>
                  </a:r>
                </a:p>
              </p:txBody>
            </p:sp>
          </p:grpSp>
          <p:sp>
            <p:nvSpPr>
              <p:cNvPr id="451" name="Text Box 97"/>
              <p:cNvSpPr txBox="1">
                <a:spLocks noChangeArrowheads="1"/>
              </p:cNvSpPr>
              <p:nvPr/>
            </p:nvSpPr>
            <p:spPr bwMode="auto">
              <a:xfrm>
                <a:off x="7335606" y="5464351"/>
                <a:ext cx="1948620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количество осадков (УГМС), мм</a:t>
                </a:r>
              </a:p>
            </p:txBody>
          </p:sp>
          <p:sp>
            <p:nvSpPr>
              <p:cNvPr id="452" name="TextBox 23"/>
              <p:cNvSpPr txBox="1"/>
              <p:nvPr/>
            </p:nvSpPr>
            <p:spPr>
              <a:xfrm>
                <a:off x="7029503" y="5479167"/>
                <a:ext cx="383894" cy="181793"/>
              </a:xfrm>
              <a:prstGeom prst="rect">
                <a:avLst/>
              </a:prstGeom>
              <a:solidFill>
                <a:srgbClr val="4F81BD">
                  <a:lumMod val="75000"/>
                </a:srgbClr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53" name="TextBox 23"/>
              <p:cNvSpPr txBox="1"/>
              <p:nvPr/>
            </p:nvSpPr>
            <p:spPr>
              <a:xfrm>
                <a:off x="7041092" y="5647261"/>
                <a:ext cx="372305" cy="181793"/>
              </a:xfrm>
              <a:prstGeom prst="rect">
                <a:avLst/>
              </a:prstGeom>
              <a:solidFill>
                <a:srgbClr val="FF9900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2321">
                  <a:defRPr/>
                </a:pPr>
                <a:r>
                  <a:rPr lang="ru-RU" sz="1000" kern="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454" name="Text Box 97"/>
              <p:cNvSpPr txBox="1">
                <a:spLocks noChangeArrowheads="1"/>
              </p:cNvSpPr>
              <p:nvPr/>
            </p:nvSpPr>
            <p:spPr bwMode="auto">
              <a:xfrm>
                <a:off x="7449857" y="5637358"/>
                <a:ext cx="1659776" cy="185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5989" tIns="47996" rIns="95989" bIns="47996">
                <a:spAutoFit/>
              </a:bodyPr>
              <a:lstStyle>
                <a:defPPr>
                  <a:defRPr lang="ru-RU"/>
                </a:defPPr>
                <a:lvl1pPr marL="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7242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54488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81736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10896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36191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63420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90663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217897" algn="l" defTabSz="1054488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ru-RU" altLang="ru-RU" sz="1000" b="0" kern="0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- порывы ветра (УГМС), м/с</a:t>
                </a:r>
              </a:p>
            </p:txBody>
          </p:sp>
        </p:grpSp>
        <p:pic>
          <p:nvPicPr>
            <p:cNvPr id="425" name="Рисунок 4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9635" y="5141222"/>
              <a:ext cx="649048" cy="1206564"/>
            </a:xfrm>
            <a:prstGeom prst="rect">
              <a:avLst/>
            </a:prstGeom>
          </p:spPr>
        </p:pic>
      </p:grpSp>
      <p:pic>
        <p:nvPicPr>
          <p:cNvPr id="471" name="Рисунок 47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5800" y="2806137"/>
            <a:ext cx="2325721" cy="224602"/>
          </a:xfrm>
          <a:prstGeom prst="rect">
            <a:avLst/>
          </a:prstGeom>
        </p:spPr>
      </p:pic>
      <p:sp>
        <p:nvSpPr>
          <p:cNvPr id="433" name="Rectangle 152"/>
          <p:cNvSpPr>
            <a:spLocks noChangeArrowheads="1"/>
          </p:cNvSpPr>
          <p:nvPr/>
        </p:nvSpPr>
        <p:spPr bwMode="auto">
          <a:xfrm>
            <a:off x="10455523" y="6302068"/>
            <a:ext cx="1728000" cy="553998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2554" tIns="0" rIns="22554" bIns="0" anchor="ctr">
            <a:spAutoFit/>
          </a:bodyPr>
          <a:lstStyle/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 МЧС России по субъект</a:t>
            </a:r>
            <a:r>
              <a:rPr kumimoji="0" lang="ru-RU" altLang="ru-RU" sz="7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АРМ № 7</a:t>
            </a:r>
          </a:p>
          <a:p>
            <a:pPr marL="0" marR="0" lvl="0" indent="0" algn="l" defTabSz="105951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10.00 07.02.2023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Исп. Попов А.В.</a:t>
            </a:r>
          </a:p>
          <a:p>
            <a:pPr marL="0" marR="0" lvl="0" indent="0" algn="l" defTabSz="172794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Тел. </a:t>
            </a:r>
            <a:r>
              <a:rPr kumimoji="0" lang="ru-RU" altLang="ru-RU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3220-5507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34" name="Группа 433"/>
          <p:cNvGrpSpPr/>
          <p:nvPr/>
        </p:nvGrpSpPr>
        <p:grpSpPr>
          <a:xfrm>
            <a:off x="4166372" y="3633387"/>
            <a:ext cx="1581368" cy="723767"/>
            <a:chOff x="406713" y="1180365"/>
            <a:chExt cx="1581368" cy="723767"/>
          </a:xfrm>
        </p:grpSpPr>
        <p:cxnSp>
          <p:nvCxnSpPr>
            <p:cNvPr id="435" name="Прямая соединительная линия 434"/>
            <p:cNvCxnSpPr/>
            <p:nvPr/>
          </p:nvCxnSpPr>
          <p:spPr>
            <a:xfrm>
              <a:off x="1484224" y="1515603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Прямая соединительная линия 435"/>
            <p:cNvCxnSpPr/>
            <p:nvPr/>
          </p:nvCxnSpPr>
          <p:spPr>
            <a:xfrm>
              <a:off x="1594082" y="1662606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7" name="Скругленный прямоугольник 436"/>
            <p:cNvSpPr/>
            <p:nvPr/>
          </p:nvSpPr>
          <p:spPr>
            <a:xfrm>
              <a:off x="640108" y="1561908"/>
              <a:ext cx="250314" cy="14753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11%</a:t>
              </a:r>
            </a:p>
          </p:txBody>
        </p:sp>
        <p:sp>
          <p:nvSpPr>
            <p:cNvPr id="438" name="TextBox 23"/>
            <p:cNvSpPr txBox="1">
              <a:spLocks noChangeAspect="1"/>
            </p:cNvSpPr>
            <p:nvPr/>
          </p:nvSpPr>
          <p:spPr>
            <a:xfrm>
              <a:off x="892969" y="1704077"/>
              <a:ext cx="392468" cy="200055"/>
            </a:xfrm>
            <a:prstGeom prst="rect">
              <a:avLst/>
            </a:prstGeom>
            <a:solidFill>
              <a:srgbClr val="4F81BD">
                <a:lumMod val="75000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2</a:t>
              </a:r>
            </a:p>
          </p:txBody>
        </p:sp>
        <p:sp>
          <p:nvSpPr>
            <p:cNvPr id="439" name="Прямоугольник 438"/>
            <p:cNvSpPr/>
            <p:nvPr/>
          </p:nvSpPr>
          <p:spPr>
            <a:xfrm>
              <a:off x="895333" y="1552996"/>
              <a:ext cx="780208" cy="15644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738/852 </a:t>
              </a:r>
              <a:endPara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Прямоугольник 439"/>
            <p:cNvSpPr/>
            <p:nvPr/>
          </p:nvSpPr>
          <p:spPr bwMode="auto">
            <a:xfrm>
              <a:off x="895333" y="1411197"/>
              <a:ext cx="780208" cy="141799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31334/156728 </a:t>
              </a:r>
              <a:endParaRPr lang="ru-RU" sz="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1" name="TextBox 10"/>
            <p:cNvSpPr txBox="1"/>
            <p:nvPr/>
          </p:nvSpPr>
          <p:spPr>
            <a:xfrm>
              <a:off x="406713" y="1180365"/>
              <a:ext cx="1581368" cy="2308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80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sz="900" dirty="0"/>
                <a:t>г. Анапа</a:t>
              </a:r>
            </a:p>
          </p:txBody>
        </p:sp>
        <p:sp>
          <p:nvSpPr>
            <p:cNvPr id="442" name="TextBox 23"/>
            <p:cNvSpPr txBox="1">
              <a:spLocks noChangeAspect="1"/>
            </p:cNvSpPr>
            <p:nvPr/>
          </p:nvSpPr>
          <p:spPr>
            <a:xfrm>
              <a:off x="1302123" y="1704077"/>
              <a:ext cx="392468" cy="200055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000" b="1"/>
              </a:lvl1pPr>
            </a:lstStyle>
            <a:p>
              <a:pPr>
                <a:defRPr/>
              </a:pPr>
              <a:r>
                <a:rPr lang="ru-RU" sz="700" kern="0" dirty="0">
                  <a:solidFill>
                    <a:prstClr val="black"/>
                  </a:solidFill>
                </a:rPr>
                <a:t>34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1476784"/>
      </p:ext>
    </p:extLst>
  </p:cSld>
  <p:clrMapOvr>
    <a:masterClrMapping/>
  </p:clrMapOvr>
  <p:transition advClick="0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930" y="3396024"/>
            <a:ext cx="3189390" cy="2439936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25" y="638724"/>
            <a:ext cx="9011904" cy="6234151"/>
            <a:chOff x="18" y="731324"/>
            <a:chExt cx="9201093" cy="5532296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731324"/>
              <a:ext cx="9201093" cy="5532296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" y="11195"/>
            <a:ext cx="12191999" cy="627529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59910" tIns="29954" rIns="59910" bIns="29954" anchor="ctr"/>
          <a:lstStyle>
            <a:defPPr>
              <a:defRPr lang="ru-RU"/>
            </a:defPPr>
            <a:lvl1pPr algn="ctr" defTabSz="914400">
              <a:defRPr sz="10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(НА 08.02.2023)</a:t>
            </a:r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11930" y="824704"/>
            <a:ext cx="3165711" cy="2571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9002522" y="652666"/>
            <a:ext cx="3194980" cy="1720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778" y="6501322"/>
            <a:ext cx="1332243" cy="36123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784990" y="5113125"/>
            <a:ext cx="868402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с. Кабардинка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2112289" y="2572377"/>
            <a:ext cx="1205033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22794" y="3087625"/>
            <a:ext cx="382489" cy="252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0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9010989" y="5844428"/>
            <a:ext cx="3428184" cy="1015521"/>
            <a:chOff x="9126097" y="5419667"/>
            <a:chExt cx="3021599" cy="1388581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419667"/>
              <a:ext cx="2799203" cy="138858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969843" y="5508690"/>
              <a:ext cx="2147024" cy="2797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300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717596" y="5728009"/>
              <a:ext cx="2308120" cy="4270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58653" y="5754561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69786" y="6113386"/>
              <a:ext cx="329077" cy="109283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577475" y="6100592"/>
              <a:ext cx="2570221" cy="279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71034" y="6336472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556159" y="6341988"/>
              <a:ext cx="2570221" cy="279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8358037" y="4718256"/>
            <a:ext cx="107245" cy="15425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968584" y="2025850"/>
            <a:ext cx="107245" cy="154252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51338" y="3406589"/>
            <a:ext cx="901393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1512 км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469" y="655770"/>
            <a:ext cx="2714804" cy="2143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5" name="AutoShape 24">
            <a:extLst>
              <a:ext uri="{FF2B5EF4-FFF2-40B4-BE49-F238E27FC236}">
                <a16:creationId xmlns:a16="http://schemas.microsoft.com/office/drawing/2014/main" id="{8A739885-0EA4-4CE6-A4FE-FD8C60AB8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78" y="5066444"/>
            <a:ext cx="3548153" cy="1152832"/>
          </a:xfrm>
          <a:prstGeom prst="wedgeRectCallout">
            <a:avLst>
              <a:gd name="adj1" fmla="val 76888"/>
              <a:gd name="adj2" fmla="val -212825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1504 по 1524 км (риск возникновения: сильного </a:t>
            </a:r>
            <a:r>
              <a:rPr lang="ru-RU" altLang="ru-RU" sz="1400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35-38 м/с, налипание мокрого снега на проводах и деревьях)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8B0751-D39D-4E39-AB86-28300474E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" y="879748"/>
            <a:ext cx="2706495" cy="12804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698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546" y="736904"/>
            <a:ext cx="9351034" cy="6122425"/>
            <a:chOff x="2476135" y="1045144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2476135" y="1045144"/>
              <a:ext cx="7462958" cy="621927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573902" y="2099724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515492" y="5201256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520279" y="2041879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49" t="22604" r="39910"/>
          <a:stretch/>
        </p:blipFill>
        <p:spPr>
          <a:xfrm>
            <a:off x="9353580" y="3295816"/>
            <a:ext cx="2851401" cy="2540887"/>
          </a:xfrm>
          <a:prstGeom prst="rect">
            <a:avLst/>
          </a:prstGeom>
        </p:spPr>
      </p:pic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62047" y="871502"/>
            <a:ext cx="2835273" cy="242431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239" y="6489704"/>
            <a:ext cx="1332243" cy="361236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9362047" y="5836703"/>
            <a:ext cx="3069111" cy="1010784"/>
            <a:chOff x="9126097" y="5460187"/>
            <a:chExt cx="3039144" cy="1348062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460187"/>
              <a:ext cx="2799204" cy="13480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933235" y="5534056"/>
              <a:ext cx="2147025" cy="2729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93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72157" y="5725511"/>
              <a:ext cx="2308120" cy="416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595020" y="6128196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560222" y="6369595"/>
              <a:ext cx="2570221" cy="272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" y="-2083"/>
            <a:ext cx="12204978" cy="738987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59910" tIns="29954" rIns="59910" bIns="29954" anchor="ctr"/>
          <a:lstStyle>
            <a:defPPr>
              <a:defRPr lang="ru-RU"/>
            </a:defPPr>
            <a:lvl1pPr algn="ctr" defTabSz="914400">
              <a:defRPr sz="10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</a:t>
            </a:r>
            <a:r>
              <a:rPr lang="ru-RU"/>
              <a:t>НА 08.02.2023</a:t>
            </a:r>
            <a:r>
              <a:rPr lang="ru-RU" dirty="0"/>
              <a:t>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49139" y="3680145"/>
            <a:ext cx="481881" cy="2521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0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5771707" y="5298094"/>
            <a:ext cx="736957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942656" y="1995058"/>
            <a:ext cx="825122" cy="2016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51034" y="3338685"/>
            <a:ext cx="730733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77 км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9351035" y="736904"/>
            <a:ext cx="2846622" cy="18100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46AB844-939D-456C-997A-E8876BA3A548}"/>
              </a:ext>
            </a:extLst>
          </p:cNvPr>
          <p:cNvSpPr/>
          <p:nvPr/>
        </p:nvSpPr>
        <p:spPr>
          <a:xfrm>
            <a:off x="8469" y="764827"/>
            <a:ext cx="2512209" cy="2143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 defTabSz="685800"/>
            <a:r>
              <a:rPr lang="ru-RU" sz="1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2" name="AutoShape 24">
            <a:extLst>
              <a:ext uri="{FF2B5EF4-FFF2-40B4-BE49-F238E27FC236}">
                <a16:creationId xmlns:a16="http://schemas.microsoft.com/office/drawing/2014/main" id="{46037CC1-B83D-4113-A826-0667156CF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78" y="5066444"/>
            <a:ext cx="3548153" cy="825646"/>
          </a:xfrm>
          <a:prstGeom prst="wedgeRectCallout">
            <a:avLst>
              <a:gd name="adj1" fmla="val 30919"/>
              <a:gd name="adj2" fmla="val -375790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52 по 198 км (риск возникновения: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сильный ветер 24-29 м/с)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E962CA-B717-431D-BACC-F2AD9FD23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" y="979176"/>
            <a:ext cx="2508602" cy="11012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040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8044</TotalTime>
  <Words>775</Words>
  <Application>Microsoft Office PowerPoint</Application>
  <PresentationFormat>Широкоэкранный</PresentationFormat>
  <Paragraphs>210</Paragraphs>
  <Slides>7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Родионов Александр Александрович</dc:creator>
  <cp:lastModifiedBy>ARM_9</cp:lastModifiedBy>
  <cp:revision>689</cp:revision>
  <cp:lastPrinted>2020-12-03T08:05:56Z</cp:lastPrinted>
  <dcterms:created xsi:type="dcterms:W3CDTF">2019-08-03T04:06:07Z</dcterms:created>
  <dcterms:modified xsi:type="dcterms:W3CDTF">2023-02-07T14:44:25Z</dcterms:modified>
</cp:coreProperties>
</file>